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7"/>
  </p:notesMasterIdLst>
  <p:sldIdLst>
    <p:sldId id="341" r:id="rId2"/>
    <p:sldId id="334" r:id="rId3"/>
    <p:sldId id="345" r:id="rId4"/>
    <p:sldId id="344" r:id="rId5"/>
    <p:sldId id="306" r:id="rId6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ghna Harte" initials="AH" lastIdx="13" clrIdx="0"/>
  <p:cmAuthor id="1" name="fidelma browne" initials="fb" lastIdx="2" clrIdx="1"/>
  <p:cmAuthor id="2" name="Admin" initials="A" lastIdx="1" clrIdx="2"/>
  <p:cmAuthor id="3" name="Sonya Sheils" initials="SS" lastIdx="6" clrIdx="3">
    <p:extLst>
      <p:ext uri="{19B8F6BF-5375-455C-9EA6-DF929625EA0E}">
        <p15:presenceInfo xmlns:p15="http://schemas.microsoft.com/office/powerpoint/2012/main" userId="e67d44c0522032f0" providerId="Windows Live"/>
      </p:ext>
    </p:extLst>
  </p:cmAuthor>
  <p:cmAuthor id="4" name="Aghna" initials="A" lastIdx="1" clrIdx="4">
    <p:extLst>
      <p:ext uri="{19B8F6BF-5375-455C-9EA6-DF929625EA0E}">
        <p15:presenceInfo xmlns:p15="http://schemas.microsoft.com/office/powerpoint/2012/main" userId="b25fc64c5435aa4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F"/>
    <a:srgbClr val="595959"/>
    <a:srgbClr val="006453"/>
    <a:srgbClr val="068CA6"/>
    <a:srgbClr val="FFCC00"/>
    <a:srgbClr val="FFEE00"/>
    <a:srgbClr val="000000"/>
    <a:srgbClr val="3B3838"/>
    <a:srgbClr val="5959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CACE6D-DCF7-4A04-9F2F-179CE616F6E8}" v="131" dt="2021-08-23T16:56:54.691"/>
    <p1510:client id="{DB0DD9F5-E621-43ED-99BF-5309E1CBAD20}" v="229" dt="2021-07-07T12:09:20.3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49" autoAdjust="0"/>
    <p:restoredTop sz="94660"/>
  </p:normalViewPr>
  <p:slideViewPr>
    <p:cSldViewPr snapToGrid="0">
      <p:cViewPr varScale="1">
        <p:scale>
          <a:sx n="50" d="100"/>
          <a:sy n="50" d="100"/>
        </p:scale>
        <p:origin x="2526" y="7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-285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249ECF0A-8A29-4048-A13A-35D03D412847}" type="datetimeFigureOut">
              <a:rPr lang="en-IE" smtClean="0"/>
              <a:pPr/>
              <a:t>15/10/2021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1143000"/>
            <a:ext cx="2133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A4211352-757F-421B-B7B4-67FAEC3A1FE4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78247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1143000"/>
            <a:ext cx="21336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27C63-A927-B647-8AFD-696B33AF9FD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870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pPr/>
              <a:t>15/10/2021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40006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pPr/>
              <a:t>15/10/2021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78367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8" y="2469622"/>
            <a:ext cx="5915025" cy="412062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8" y="6629227"/>
            <a:ext cx="5915025" cy="21669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pPr/>
              <a:t>15/10/2021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71064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pPr/>
              <a:t>15/10/2021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69081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3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3" y="2428346"/>
            <a:ext cx="2901255" cy="11900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3" y="3618443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5" y="2428346"/>
            <a:ext cx="2915543" cy="11900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5" y="3618443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pPr/>
              <a:t>15/10/2021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9947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pPr/>
              <a:t>15/10/2021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89050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pPr/>
              <a:t>15/10/2021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pPr/>
              <a:t>‹#›</a:t>
            </a:fld>
            <a:endParaRPr lang="en-IE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686" y="835481"/>
            <a:ext cx="1112937" cy="142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38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3" y="660400"/>
            <a:ext cx="2211883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5" y="1426281"/>
            <a:ext cx="3471863" cy="70396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3" y="2971800"/>
            <a:ext cx="2211883" cy="550562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pPr/>
              <a:t>15/10/2021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8737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3" y="660400"/>
            <a:ext cx="2211883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5545" y="1426281"/>
            <a:ext cx="3471863" cy="70396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3" y="2971800"/>
            <a:ext cx="2211883" cy="550562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pPr/>
              <a:t>15/10/2021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10463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pPr/>
              <a:t>15/10/2021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1255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pPr/>
              <a:t>15/10/2021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37089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9420667"/>
            <a:ext cx="6858000" cy="4853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7" rIns="121893" bIns="60947" spcCol="0" rtlCol="0" anchor="ctr"/>
          <a:lstStyle/>
          <a:p>
            <a:pPr algn="ctr"/>
            <a:endParaRPr 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6075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nal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-1"/>
            <a:ext cx="6858000" cy="4853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7" rIns="121893" bIns="60947" spcCol="0" rtlCol="0" anchor="ctr"/>
          <a:lstStyle/>
          <a:p>
            <a:pPr algn="ctr"/>
            <a:endParaRPr lang="en-US" sz="2400" dirty="0">
              <a:latin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0" r="23046"/>
          <a:stretch/>
        </p:blipFill>
        <p:spPr>
          <a:xfrm>
            <a:off x="1" y="8886973"/>
            <a:ext cx="6858000" cy="10190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554" y="9027587"/>
            <a:ext cx="1362045" cy="75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201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logo inter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-1"/>
            <a:ext cx="6858000" cy="4853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7" rIns="121893" bIns="60947" spcCol="0" rtlCol="0" anchor="ctr"/>
          <a:lstStyle/>
          <a:p>
            <a:pPr algn="ctr"/>
            <a:endParaRPr lang="en-US" sz="2400" dirty="0">
              <a:latin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0" r="23046"/>
          <a:stretch/>
        </p:blipFill>
        <p:spPr>
          <a:xfrm>
            <a:off x="1" y="8886973"/>
            <a:ext cx="6858000" cy="101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20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90" y="527403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90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FA132DE-3CCD-4C23-9CAF-BF6883D6418B}" type="datetimeFigureOut">
              <a:rPr lang="en-IE" smtClean="0"/>
              <a:pPr/>
              <a:t>15/10/2021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5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187C6D1-D2C4-449C-A347-1C6E5EEB2D6C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58783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hse.ie/screening-and-vaccinations/covid-19-vaccine/get-the-vaccine/going-to-a-vaccination-centre/" TargetMode="External"/><Relationship Id="rId2" Type="http://schemas.openxmlformats.org/officeDocument/2006/relationships/hyperlink" Target="https://www2.hse.ie/screening-and-vaccinations/covid-19-vaccine/get-the-vaccine/covid-19-vaccine-booster-dose/" TargetMode="Externa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2.hse.ie/screening-and-vaccinations/covid-19-vaccine/moderna/" TargetMode="External"/><Relationship Id="rId4" Type="http://schemas.openxmlformats.org/officeDocument/2006/relationships/hyperlink" Target="https://www2.hse.ie/screening-and-vaccinations/covid-19-vaccine/pfizer-biontech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soundcloud.com/hseireland/hse-c19-vaccine-booster-rollout-over-80s-30-09-21-1?si=ea4f59f8ba25469e932e4c80d77b0017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2.hse.ie/screening-and-vaccinations/covid-19-vaccine/get-the-vaccine/covid-19-vaccine-booster-dose/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hselive@hse.ie" TargetMode="External"/><Relationship Id="rId2" Type="http://schemas.openxmlformats.org/officeDocument/2006/relationships/hyperlink" Target="http://www.hse.ie/covid19vaccine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hyperlink" Target="http://www.hse.ie/covid19vaccinematerials" TargetMode="External"/><Relationship Id="rId4" Type="http://schemas.openxmlformats.org/officeDocument/2006/relationships/hyperlink" Target="https://www.facebook.com/HSEliv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65" y="7978480"/>
            <a:ext cx="6858000" cy="1761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TextBox 7"/>
          <p:cNvSpPr txBox="1"/>
          <p:nvPr/>
        </p:nvSpPr>
        <p:spPr>
          <a:xfrm>
            <a:off x="154379" y="6251868"/>
            <a:ext cx="6492782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r>
              <a:rPr lang="en-US" sz="2000" b="1" dirty="0">
                <a:solidFill>
                  <a:srgbClr val="595959"/>
                </a:solidFill>
                <a:latin typeface="Arial"/>
                <a:cs typeface="Arial"/>
              </a:rPr>
              <a:t>COVID-19 Vaccine Booster Dose</a:t>
            </a:r>
          </a:p>
          <a:p>
            <a:r>
              <a:rPr lang="en-US" sz="2000" b="1" dirty="0">
                <a:solidFill>
                  <a:srgbClr val="595959"/>
                </a:solidFill>
                <a:latin typeface="Arial"/>
                <a:cs typeface="Arial"/>
              </a:rPr>
              <a:t>Partner Pack </a:t>
            </a:r>
          </a:p>
          <a:p>
            <a:endParaRPr lang="en-US" sz="2000" b="1" dirty="0">
              <a:solidFill>
                <a:srgbClr val="595959"/>
              </a:solidFill>
              <a:latin typeface="Arial"/>
              <a:cs typeface="Arial"/>
            </a:endParaRPr>
          </a:p>
          <a:p>
            <a:r>
              <a:rPr lang="en-US" sz="2000" b="1" dirty="0">
                <a:solidFill>
                  <a:srgbClr val="595959"/>
                </a:solidFill>
                <a:latin typeface="Arial"/>
                <a:cs typeface="Arial"/>
              </a:rPr>
              <a:t>October 2021</a:t>
            </a:r>
            <a:endParaRPr lang="en-US" sz="2000" dirty="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B6301C1D-7375-FD4A-85EE-60E9F579A839}"/>
              </a:ext>
            </a:extLst>
          </p:cNvPr>
          <p:cNvSpPr/>
          <p:nvPr/>
        </p:nvSpPr>
        <p:spPr>
          <a:xfrm>
            <a:off x="15968" y="8277102"/>
            <a:ext cx="4069143" cy="1552052"/>
          </a:xfrm>
          <a:custGeom>
            <a:avLst/>
            <a:gdLst>
              <a:gd name="connsiteX0" fmla="*/ 0 w 6333893"/>
              <a:gd name="connsiteY0" fmla="*/ 0 h 1851102"/>
              <a:gd name="connsiteX1" fmla="*/ 6333893 w 6333893"/>
              <a:gd name="connsiteY1" fmla="*/ 914400 h 1851102"/>
              <a:gd name="connsiteX2" fmla="*/ 2916044 w 6333893"/>
              <a:gd name="connsiteY2" fmla="*/ 1851102 h 1851102"/>
              <a:gd name="connsiteX3" fmla="*/ 11151 w 6333893"/>
              <a:gd name="connsiteY3" fmla="*/ 1851102 h 1851102"/>
              <a:gd name="connsiteX4" fmla="*/ 0 w 6333893"/>
              <a:gd name="connsiteY4" fmla="*/ 0 h 185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3893" h="1851102">
                <a:moveTo>
                  <a:pt x="0" y="0"/>
                </a:moveTo>
                <a:lnTo>
                  <a:pt x="6333893" y="914400"/>
                </a:lnTo>
                <a:lnTo>
                  <a:pt x="2916044" y="1851102"/>
                </a:lnTo>
                <a:lnTo>
                  <a:pt x="11151" y="1851102"/>
                </a:lnTo>
                <a:cubicBezTo>
                  <a:pt x="13010" y="1234068"/>
                  <a:pt x="14868" y="617034"/>
                  <a:pt x="0" y="0"/>
                </a:cubicBezTo>
                <a:close/>
              </a:path>
            </a:pathLst>
          </a:cu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67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786F3C7-2E33-FE47-A4E5-DE102DFD12B1}"/>
              </a:ext>
            </a:extLst>
          </p:cNvPr>
          <p:cNvSpPr/>
          <p:nvPr/>
        </p:nvSpPr>
        <p:spPr>
          <a:xfrm>
            <a:off x="3807760" y="8222083"/>
            <a:ext cx="3048000" cy="1464442"/>
          </a:xfrm>
          <a:custGeom>
            <a:avLst/>
            <a:gdLst>
              <a:gd name="connsiteX0" fmla="*/ 2804532 w 2804532"/>
              <a:gd name="connsiteY0" fmla="*/ 0 h 1248937"/>
              <a:gd name="connsiteX1" fmla="*/ 2804532 w 2804532"/>
              <a:gd name="connsiteY1" fmla="*/ 1248937 h 1248937"/>
              <a:gd name="connsiteX2" fmla="*/ 0 w 2804532"/>
              <a:gd name="connsiteY2" fmla="*/ 741556 h 1248937"/>
              <a:gd name="connsiteX3" fmla="*/ 2804532 w 2804532"/>
              <a:gd name="connsiteY3" fmla="*/ 0 h 1248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4532" h="1248937">
                <a:moveTo>
                  <a:pt x="2804532" y="0"/>
                </a:moveTo>
                <a:lnTo>
                  <a:pt x="2804532" y="1248937"/>
                </a:lnTo>
                <a:lnTo>
                  <a:pt x="0" y="741556"/>
                </a:lnTo>
                <a:lnTo>
                  <a:pt x="2804532" y="0"/>
                </a:lnTo>
                <a:close/>
              </a:path>
            </a:pathLst>
          </a:custGeom>
          <a:solidFill>
            <a:srgbClr val="068C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67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24E57806-A188-254F-B25A-21C264E668E2}"/>
              </a:ext>
            </a:extLst>
          </p:cNvPr>
          <p:cNvSpPr/>
          <p:nvPr/>
        </p:nvSpPr>
        <p:spPr>
          <a:xfrm>
            <a:off x="1472540" y="-17255"/>
            <a:ext cx="5415157" cy="1822304"/>
          </a:xfrm>
          <a:custGeom>
            <a:avLst/>
            <a:gdLst>
              <a:gd name="connsiteX0" fmla="*/ 0 w 5260489"/>
              <a:gd name="connsiteY0" fmla="*/ 0 h 1420010"/>
              <a:gd name="connsiteX1" fmla="*/ 5260489 w 5260489"/>
              <a:gd name="connsiteY1" fmla="*/ 1420010 h 1420010"/>
              <a:gd name="connsiteX2" fmla="*/ 5238974 w 5260489"/>
              <a:gd name="connsiteY2" fmla="*/ 0 h 1420010"/>
              <a:gd name="connsiteX3" fmla="*/ 0 w 5260489"/>
              <a:gd name="connsiteY3" fmla="*/ 0 h 1420010"/>
              <a:gd name="connsiteX0" fmla="*/ 0 w 5260489"/>
              <a:gd name="connsiteY0" fmla="*/ 5391 h 1425401"/>
              <a:gd name="connsiteX1" fmla="*/ 5260489 w 5260489"/>
              <a:gd name="connsiteY1" fmla="*/ 1425401 h 1425401"/>
              <a:gd name="connsiteX2" fmla="*/ 5255770 w 5260489"/>
              <a:gd name="connsiteY2" fmla="*/ 0 h 1425401"/>
              <a:gd name="connsiteX3" fmla="*/ 0 w 5260489"/>
              <a:gd name="connsiteY3" fmla="*/ 5391 h 1425401"/>
              <a:gd name="connsiteX0" fmla="*/ 0 w 5255770"/>
              <a:gd name="connsiteY0" fmla="*/ 5391 h 1420009"/>
              <a:gd name="connsiteX1" fmla="*/ 5254890 w 5255770"/>
              <a:gd name="connsiteY1" fmla="*/ 1420009 h 1420009"/>
              <a:gd name="connsiteX2" fmla="*/ 5255770 w 5255770"/>
              <a:gd name="connsiteY2" fmla="*/ 0 h 1420009"/>
              <a:gd name="connsiteX3" fmla="*/ 0 w 5255770"/>
              <a:gd name="connsiteY3" fmla="*/ 5391 h 1420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5770" h="1420009">
                <a:moveTo>
                  <a:pt x="0" y="5391"/>
                </a:moveTo>
                <a:lnTo>
                  <a:pt x="5254890" y="1420009"/>
                </a:lnTo>
                <a:cubicBezTo>
                  <a:pt x="5255183" y="946673"/>
                  <a:pt x="5255477" y="473336"/>
                  <a:pt x="5255770" y="0"/>
                </a:cubicBezTo>
                <a:lnTo>
                  <a:pt x="0" y="5391"/>
                </a:lnTo>
                <a:close/>
              </a:path>
            </a:pathLst>
          </a:custGeom>
          <a:solidFill>
            <a:srgbClr val="44C8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67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EFFC3952-7F2B-7E40-893B-7D0F09F41B06}"/>
              </a:ext>
            </a:extLst>
          </p:cNvPr>
          <p:cNvSpPr/>
          <p:nvPr/>
        </p:nvSpPr>
        <p:spPr>
          <a:xfrm>
            <a:off x="0" y="0"/>
            <a:ext cx="4838700" cy="1546252"/>
          </a:xfrm>
          <a:custGeom>
            <a:avLst/>
            <a:gdLst>
              <a:gd name="connsiteX0" fmla="*/ 3812876 w 3812876"/>
              <a:gd name="connsiteY0" fmla="*/ 11502 h 1069676"/>
              <a:gd name="connsiteX1" fmla="*/ 0 w 3812876"/>
              <a:gd name="connsiteY1" fmla="*/ 1069676 h 1069676"/>
              <a:gd name="connsiteX2" fmla="*/ 5751 w 3812876"/>
              <a:gd name="connsiteY2" fmla="*/ 0 h 1069676"/>
              <a:gd name="connsiteX3" fmla="*/ 3812876 w 3812876"/>
              <a:gd name="connsiteY3" fmla="*/ 11502 h 1069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2876" h="1069676">
                <a:moveTo>
                  <a:pt x="3812876" y="11502"/>
                </a:moveTo>
                <a:lnTo>
                  <a:pt x="0" y="1069676"/>
                </a:lnTo>
                <a:lnTo>
                  <a:pt x="5751" y="0"/>
                </a:lnTo>
                <a:lnTo>
                  <a:pt x="3812876" y="11502"/>
                </a:lnTo>
                <a:close/>
              </a:path>
            </a:pathLst>
          </a:custGeom>
          <a:solidFill>
            <a:srgbClr val="9CD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67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 t="22093"/>
          <a:stretch>
            <a:fillRect/>
          </a:stretch>
        </p:blipFill>
        <p:spPr bwMode="auto">
          <a:xfrm>
            <a:off x="4564946" y="7802583"/>
            <a:ext cx="1636106" cy="498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884" y="9348802"/>
            <a:ext cx="1748422" cy="4056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3B5E8BE-46A3-1148-A0A4-D8AC1216DAA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44498" y="323268"/>
            <a:ext cx="1291569" cy="607004"/>
          </a:xfrm>
          <a:prstGeom prst="rect">
            <a:avLst/>
          </a:prstGeom>
        </p:spPr>
      </p:pic>
      <p:sp>
        <p:nvSpPr>
          <p:cNvPr id="7170" name="AutoShape 2" descr="HSE-COVID-Vaccine-October-05a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881684"/>
            <a:ext cx="6858000" cy="3917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0659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77997"/>
            <a:ext cx="6858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E" sz="16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endParaRPr lang="en-IE" sz="16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endParaRPr lang="en-IE" sz="16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endParaRPr lang="en-IE" sz="16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48308B-3FC1-438B-B580-8F16323C7B07}"/>
              </a:ext>
            </a:extLst>
          </p:cNvPr>
          <p:cNvSpPr/>
          <p:nvPr/>
        </p:nvSpPr>
        <p:spPr>
          <a:xfrm>
            <a:off x="0" y="228600"/>
            <a:ext cx="644801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COVID-19 Vaccine Booster Dose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DA87FB-5DB8-49E7-A29B-51CB371C0980}"/>
              </a:ext>
            </a:extLst>
          </p:cNvPr>
          <p:cNvSpPr txBox="1"/>
          <p:nvPr/>
        </p:nvSpPr>
        <p:spPr>
          <a:xfrm>
            <a:off x="201881" y="9375198"/>
            <a:ext cx="52035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600" b="1" dirty="0">
                <a:solidFill>
                  <a:srgbClr val="59595F"/>
                </a:solidFill>
                <a:latin typeface="Arial"/>
                <a:ea typeface="+mn-lt"/>
                <a:cs typeface="+mn-lt"/>
              </a:rPr>
              <a:t> More </a:t>
            </a:r>
            <a:r>
              <a:rPr lang="en-IE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lt"/>
                <a:cs typeface="+mn-lt"/>
              </a:rPr>
              <a:t>information: </a:t>
            </a:r>
            <a:r>
              <a:rPr lang="en-IE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lt"/>
                <a:cs typeface="+mn-lt"/>
                <a:hlinkClick r:id="rId2"/>
              </a:rPr>
              <a:t>COVID-19 Vaccine Booster Dose</a:t>
            </a:r>
            <a:endParaRPr lang="en-IE" sz="1600" dirty="0"/>
          </a:p>
        </p:txBody>
      </p:sp>
      <p:sp>
        <p:nvSpPr>
          <p:cNvPr id="5" name="Rectangle 4"/>
          <p:cNvSpPr/>
          <p:nvPr/>
        </p:nvSpPr>
        <p:spPr>
          <a:xfrm>
            <a:off x="142504" y="943097"/>
            <a:ext cx="6424551" cy="867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>
                <a:solidFill>
                  <a:srgbClr val="59595F"/>
                </a:solidFill>
              </a:rPr>
              <a:t>If you have received a COVID-19 vaccine course, you should get </a:t>
            </a:r>
            <a:br>
              <a:rPr lang="en-IE" dirty="0">
                <a:solidFill>
                  <a:srgbClr val="59595F"/>
                </a:solidFill>
              </a:rPr>
            </a:br>
            <a:r>
              <a:rPr lang="en-IE" dirty="0">
                <a:solidFill>
                  <a:srgbClr val="59595F"/>
                </a:solidFill>
              </a:rPr>
              <a:t>a booster dose if you are:</a:t>
            </a:r>
            <a:br>
              <a:rPr lang="en-IE" dirty="0">
                <a:solidFill>
                  <a:srgbClr val="59595F"/>
                </a:solidFill>
              </a:rPr>
            </a:br>
            <a:r>
              <a:rPr lang="en-IE" dirty="0">
                <a:solidFill>
                  <a:srgbClr val="59595F"/>
                </a:solidFill>
              </a:rPr>
              <a:t>• 80 or older, or</a:t>
            </a:r>
            <a:br>
              <a:rPr lang="en-IE" dirty="0">
                <a:solidFill>
                  <a:srgbClr val="59595F"/>
                </a:solidFill>
              </a:rPr>
            </a:br>
            <a:r>
              <a:rPr lang="en-IE" dirty="0">
                <a:solidFill>
                  <a:srgbClr val="59595F"/>
                </a:solidFill>
              </a:rPr>
              <a:t>• 65 or older and living in a nursing home or long-term care </a:t>
            </a:r>
            <a:br>
              <a:rPr lang="en-IE" dirty="0">
                <a:solidFill>
                  <a:srgbClr val="59595F"/>
                </a:solidFill>
              </a:rPr>
            </a:br>
            <a:r>
              <a:rPr lang="en-IE" dirty="0">
                <a:solidFill>
                  <a:srgbClr val="59595F"/>
                </a:solidFill>
              </a:rPr>
              <a:t>facility. </a:t>
            </a:r>
            <a:br>
              <a:rPr lang="en-IE" dirty="0">
                <a:solidFill>
                  <a:srgbClr val="59595F"/>
                </a:solidFill>
              </a:rPr>
            </a:br>
            <a:endParaRPr lang="en-IE" dirty="0">
              <a:solidFill>
                <a:srgbClr val="59595F"/>
              </a:solidFill>
            </a:endParaRPr>
          </a:p>
          <a:p>
            <a:r>
              <a:rPr lang="en-IE" b="1" dirty="0">
                <a:solidFill>
                  <a:srgbClr val="59595F"/>
                </a:solidFill>
              </a:rPr>
              <a:t>Why some people need a booster vaccine</a:t>
            </a:r>
          </a:p>
          <a:p>
            <a:r>
              <a:rPr lang="en-IE" dirty="0">
                <a:solidFill>
                  <a:srgbClr val="59595F"/>
                </a:solidFill>
              </a:rPr>
              <a:t>All COVID-19 vaccines </a:t>
            </a:r>
            <a:r>
              <a:rPr lang="en-IE" dirty="0" err="1">
                <a:solidFill>
                  <a:srgbClr val="59595F"/>
                </a:solidFill>
              </a:rPr>
              <a:t>licenced</a:t>
            </a:r>
            <a:r>
              <a:rPr lang="en-IE" dirty="0">
                <a:solidFill>
                  <a:srgbClr val="59595F"/>
                </a:solidFill>
              </a:rPr>
              <a:t> in Ireland are effective at </a:t>
            </a:r>
            <a:br>
              <a:rPr lang="en-IE" dirty="0">
                <a:solidFill>
                  <a:srgbClr val="59595F"/>
                </a:solidFill>
              </a:rPr>
            </a:br>
            <a:r>
              <a:rPr lang="en-IE" dirty="0">
                <a:solidFill>
                  <a:srgbClr val="59595F"/>
                </a:solidFill>
              </a:rPr>
              <a:t>protecting you against hospitalisation and severe illness from </a:t>
            </a:r>
            <a:br>
              <a:rPr lang="en-IE" dirty="0">
                <a:solidFill>
                  <a:srgbClr val="59595F"/>
                </a:solidFill>
              </a:rPr>
            </a:br>
            <a:r>
              <a:rPr lang="en-IE" dirty="0">
                <a:solidFill>
                  <a:srgbClr val="59595F"/>
                </a:solidFill>
              </a:rPr>
              <a:t>COVID-19.</a:t>
            </a:r>
          </a:p>
          <a:p>
            <a:endParaRPr lang="en-IE" dirty="0">
              <a:solidFill>
                <a:srgbClr val="59595F"/>
              </a:solidFill>
            </a:endParaRPr>
          </a:p>
          <a:p>
            <a:r>
              <a:rPr lang="en-IE" dirty="0">
                <a:solidFill>
                  <a:srgbClr val="59595F"/>
                </a:solidFill>
              </a:rPr>
              <a:t>However, infections in people who are fully vaccinated can </a:t>
            </a:r>
            <a:br>
              <a:rPr lang="en-IE" dirty="0">
                <a:solidFill>
                  <a:srgbClr val="59595F"/>
                </a:solidFill>
              </a:rPr>
            </a:br>
            <a:r>
              <a:rPr lang="en-IE" dirty="0">
                <a:solidFill>
                  <a:srgbClr val="59595F"/>
                </a:solidFill>
              </a:rPr>
              <a:t>happen, especially in older people. If you live in a nursing home or long-term care facility, you are also more at risk of severe COVID-19 because it can spread very quickly in these settings. </a:t>
            </a:r>
          </a:p>
          <a:p>
            <a:endParaRPr lang="en-IE" dirty="0">
              <a:solidFill>
                <a:srgbClr val="59595F"/>
              </a:solidFill>
            </a:endParaRPr>
          </a:p>
          <a:p>
            <a:r>
              <a:rPr lang="en-IE" b="1" dirty="0">
                <a:solidFill>
                  <a:srgbClr val="59595F"/>
                </a:solidFill>
              </a:rPr>
              <a:t>How you will get a booster</a:t>
            </a:r>
            <a:br>
              <a:rPr lang="en-IE" b="1" dirty="0">
                <a:solidFill>
                  <a:srgbClr val="59595F"/>
                </a:solidFill>
              </a:rPr>
            </a:br>
            <a:r>
              <a:rPr lang="en-IE" dirty="0">
                <a:solidFill>
                  <a:srgbClr val="59595F"/>
                </a:solidFill>
                <a:cs typeface="Arial" pitchFamily="34" charset="0"/>
              </a:rPr>
              <a:t>If you are living in long-term residential care and you are aged 65 or over, you will be vaccinated where you live.</a:t>
            </a:r>
          </a:p>
          <a:p>
            <a:endParaRPr lang="en-IE" dirty="0">
              <a:solidFill>
                <a:srgbClr val="59595F"/>
              </a:solidFill>
              <a:cs typeface="Arial" pitchFamily="34" charset="0"/>
            </a:endParaRPr>
          </a:p>
          <a:p>
            <a:r>
              <a:rPr lang="en-IE" dirty="0">
                <a:solidFill>
                  <a:srgbClr val="59595F"/>
                </a:solidFill>
                <a:cs typeface="Arial" pitchFamily="34" charset="0"/>
              </a:rPr>
              <a:t>If you are aged 80 or over and not living in residential care, you'll be invited for your vaccine by your GP. Some GPs will refer patients to a </a:t>
            </a:r>
            <a:r>
              <a:rPr lang="en-IE" dirty="0">
                <a:solidFill>
                  <a:srgbClr val="59595F"/>
                </a:solidFill>
                <a:cs typeface="Arial" pitchFamily="34" charset="0"/>
                <a:hlinkClick r:id="rId3"/>
              </a:rPr>
              <a:t>vaccination centre</a:t>
            </a:r>
            <a:r>
              <a:rPr lang="en-IE" dirty="0">
                <a:solidFill>
                  <a:srgbClr val="59595F"/>
                </a:solidFill>
                <a:cs typeface="Arial" pitchFamily="34" charset="0"/>
              </a:rPr>
              <a:t>.</a:t>
            </a:r>
          </a:p>
          <a:p>
            <a:br>
              <a:rPr lang="en-IE" dirty="0">
                <a:solidFill>
                  <a:srgbClr val="59595F"/>
                </a:solidFill>
              </a:rPr>
            </a:br>
            <a:r>
              <a:rPr lang="en-IE" b="1" dirty="0">
                <a:solidFill>
                  <a:srgbClr val="59595F"/>
                </a:solidFill>
              </a:rPr>
              <a:t>Which vaccine you will be offered</a:t>
            </a:r>
          </a:p>
          <a:p>
            <a:r>
              <a:rPr lang="en-IE" dirty="0">
                <a:solidFill>
                  <a:srgbClr val="59595F"/>
                </a:solidFill>
              </a:rPr>
              <a:t>Regardless of which COVID-19 vaccine course you had previously, you will be offered a single booster dose of either the:</a:t>
            </a:r>
          </a:p>
          <a:p>
            <a:r>
              <a:rPr lang="en-IE" dirty="0">
                <a:solidFill>
                  <a:srgbClr val="59595F"/>
                </a:solidFill>
                <a:hlinkClick r:id="rId4"/>
              </a:rPr>
              <a:t>Pfizer/</a:t>
            </a:r>
            <a:r>
              <a:rPr lang="en-IE" dirty="0" err="1">
                <a:solidFill>
                  <a:srgbClr val="59595F"/>
                </a:solidFill>
                <a:hlinkClick r:id="rId4"/>
              </a:rPr>
              <a:t>BioNTech</a:t>
            </a:r>
            <a:r>
              <a:rPr lang="en-IE" dirty="0">
                <a:solidFill>
                  <a:srgbClr val="59595F"/>
                </a:solidFill>
                <a:hlinkClick r:id="rId4"/>
              </a:rPr>
              <a:t> COVID-19 vaccine</a:t>
            </a:r>
            <a:endParaRPr lang="en-IE" dirty="0">
              <a:solidFill>
                <a:srgbClr val="59595F"/>
              </a:solidFill>
            </a:endParaRPr>
          </a:p>
          <a:p>
            <a:r>
              <a:rPr lang="en-IE" dirty="0" err="1">
                <a:solidFill>
                  <a:srgbClr val="59595F"/>
                </a:solidFill>
                <a:hlinkClick r:id="rId5"/>
              </a:rPr>
              <a:t>Moderna</a:t>
            </a:r>
            <a:r>
              <a:rPr lang="en-IE" dirty="0">
                <a:solidFill>
                  <a:srgbClr val="59595F"/>
                </a:solidFill>
                <a:hlinkClick r:id="rId5"/>
              </a:rPr>
              <a:t> COVID-19 vaccine</a:t>
            </a:r>
            <a:endParaRPr lang="en-IE" dirty="0">
              <a:solidFill>
                <a:srgbClr val="59595F"/>
              </a:solidFill>
            </a:endParaRPr>
          </a:p>
          <a:p>
            <a:endParaRPr lang="en-IE" b="1" dirty="0">
              <a:solidFill>
                <a:srgbClr val="59595F"/>
              </a:solidFill>
            </a:endParaRPr>
          </a:p>
          <a:p>
            <a:endParaRPr lang="en-IE" b="1" dirty="0">
              <a:solidFill>
                <a:srgbClr val="59595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254" y="333890"/>
            <a:ext cx="981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Media </a:t>
            </a:r>
          </a:p>
        </p:txBody>
      </p:sp>
      <p:sp>
        <p:nvSpPr>
          <p:cNvPr id="3" name="Rectangle 2"/>
          <p:cNvSpPr/>
          <p:nvPr/>
        </p:nvSpPr>
        <p:spPr>
          <a:xfrm>
            <a:off x="142504" y="943097"/>
            <a:ext cx="642455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>
                <a:solidFill>
                  <a:srgbClr val="59595F"/>
                </a:solidFill>
              </a:rPr>
              <a:t>Full page print ads ran in all national papers this week detailing booster vaccine dose information including eligibility and where to get the vaccine. </a:t>
            </a:r>
          </a:p>
          <a:p>
            <a:endParaRPr lang="en-IE" dirty="0">
              <a:solidFill>
                <a:srgbClr val="59595F"/>
              </a:solidFill>
            </a:endParaRPr>
          </a:p>
          <a:p>
            <a:r>
              <a:rPr lang="en-IE" dirty="0">
                <a:solidFill>
                  <a:srgbClr val="59595F"/>
                </a:solidFill>
              </a:rPr>
              <a:t>A radio ad highlighting the roll out of the vaccine booster dose programme is currently on national radio from October 12</a:t>
            </a:r>
            <a:r>
              <a:rPr lang="en-IE" baseline="30000" dirty="0">
                <a:solidFill>
                  <a:srgbClr val="59595F"/>
                </a:solidFill>
              </a:rPr>
              <a:t>th</a:t>
            </a:r>
            <a:r>
              <a:rPr lang="en-IE" dirty="0">
                <a:solidFill>
                  <a:srgbClr val="59595F"/>
                </a:solidFill>
              </a:rPr>
              <a:t> -18</a:t>
            </a:r>
            <a:r>
              <a:rPr lang="en-IE" baseline="30000" dirty="0">
                <a:solidFill>
                  <a:srgbClr val="59595F"/>
                </a:solidFill>
              </a:rPr>
              <a:t>th</a:t>
            </a:r>
            <a:r>
              <a:rPr lang="en-IE" dirty="0">
                <a:solidFill>
                  <a:srgbClr val="59595F"/>
                </a:solidFill>
              </a:rPr>
              <a:t>.  You can listen to the radio ad </a:t>
            </a:r>
            <a:r>
              <a:rPr lang="en-IE" dirty="0">
                <a:solidFill>
                  <a:srgbClr val="59595F"/>
                </a:solidFill>
                <a:hlinkClick r:id="rId2"/>
              </a:rPr>
              <a:t>here</a:t>
            </a:r>
            <a:r>
              <a:rPr lang="en-IE" dirty="0">
                <a:solidFill>
                  <a:srgbClr val="59595F"/>
                </a:solidFill>
              </a:rPr>
              <a:t>. </a:t>
            </a:r>
          </a:p>
          <a:p>
            <a:endParaRPr lang="en-IE" b="1" dirty="0">
              <a:solidFill>
                <a:srgbClr val="59595F"/>
              </a:solidFill>
            </a:endParaRPr>
          </a:p>
          <a:p>
            <a:endParaRPr lang="en-IE" b="1" dirty="0">
              <a:solidFill>
                <a:srgbClr val="59595F"/>
              </a:solidFill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247" y="3221120"/>
            <a:ext cx="4381500" cy="58388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254" y="333890"/>
            <a:ext cx="17508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Social media</a:t>
            </a:r>
          </a:p>
        </p:txBody>
      </p:sp>
      <p:sp>
        <p:nvSpPr>
          <p:cNvPr id="3" name="Rectangle 2"/>
          <p:cNvSpPr/>
          <p:nvPr/>
        </p:nvSpPr>
        <p:spPr>
          <a:xfrm>
            <a:off x="154379" y="936069"/>
            <a:ext cx="2024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>
                <a:solidFill>
                  <a:srgbClr val="59595F"/>
                </a:solidFill>
                <a:latin typeface="Arial"/>
                <a:ea typeface="+mn-lt"/>
                <a:cs typeface="+mn-lt"/>
              </a:rPr>
              <a:t>Sample message</a:t>
            </a:r>
            <a:r>
              <a:rPr lang="en-IE" sz="1600" dirty="0">
                <a:solidFill>
                  <a:srgbClr val="59595F"/>
                </a:solidFill>
                <a:latin typeface="Arial"/>
                <a:ea typeface="+mn-lt"/>
                <a:cs typeface="+mn-lt"/>
              </a:rPr>
              <a:t>:</a:t>
            </a:r>
            <a:endParaRPr lang="en-IE" sz="1600" dirty="0"/>
          </a:p>
        </p:txBody>
      </p:sp>
      <p:sp>
        <p:nvSpPr>
          <p:cNvPr id="6" name="Rectangle 5"/>
          <p:cNvSpPr/>
          <p:nvPr/>
        </p:nvSpPr>
        <p:spPr>
          <a:xfrm>
            <a:off x="380010" y="7804549"/>
            <a:ext cx="61751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>
                <a:solidFill>
                  <a:srgbClr val="59595F"/>
                </a:solidFill>
                <a:latin typeface="Arial"/>
                <a:ea typeface="+mn-lt"/>
                <a:cs typeface="+mn-lt"/>
              </a:rPr>
              <a:t>More </a:t>
            </a:r>
            <a:r>
              <a:rPr lang="en-IE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lt"/>
                <a:cs typeface="+mn-lt"/>
              </a:rPr>
              <a:t>information: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lt"/>
                <a:cs typeface="+mn-lt"/>
                <a:hlinkClick r:id="rId2"/>
              </a:rPr>
              <a:t>COVID-19 vaccine booster dose</a:t>
            </a:r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lt"/>
              <a:cs typeface="+mn-lt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633" y="4606512"/>
            <a:ext cx="2790701" cy="282978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4540" y="4581031"/>
            <a:ext cx="2829600" cy="28296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54381" y="1404303"/>
            <a:ext cx="6139542" cy="28623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IE" dirty="0">
                <a:solidFill>
                  <a:srgbClr val="59595F"/>
                </a:solidFill>
              </a:rPr>
              <a:t>COVID-19 vaccines are strongly recommended to protect you from serious illness from COVID-19.  If you have received a COVID-19 vaccine course, you should get a booster dose if you are: </a:t>
            </a:r>
            <a:br>
              <a:rPr lang="en-IE" dirty="0">
                <a:solidFill>
                  <a:srgbClr val="59595F"/>
                </a:solidFill>
              </a:rPr>
            </a:br>
            <a:r>
              <a:rPr lang="en-IE" dirty="0">
                <a:solidFill>
                  <a:srgbClr val="59595F"/>
                </a:solidFill>
              </a:rPr>
              <a:t> </a:t>
            </a:r>
            <a:br>
              <a:rPr lang="en-IE" dirty="0">
                <a:solidFill>
                  <a:srgbClr val="59595F"/>
                </a:solidFill>
              </a:rPr>
            </a:br>
            <a:r>
              <a:rPr lang="en-IE" dirty="0">
                <a:solidFill>
                  <a:srgbClr val="59595F"/>
                </a:solidFill>
              </a:rPr>
              <a:t>        80 or older, or </a:t>
            </a:r>
            <a:br>
              <a:rPr lang="en-IE" dirty="0">
                <a:solidFill>
                  <a:srgbClr val="59595F"/>
                </a:solidFill>
              </a:rPr>
            </a:br>
            <a:r>
              <a:rPr lang="en-IE" dirty="0">
                <a:solidFill>
                  <a:srgbClr val="59595F"/>
                </a:solidFill>
              </a:rPr>
              <a:t>        65 or older and living in a nursing home or long-term care facility </a:t>
            </a:r>
            <a:br>
              <a:rPr lang="en-IE" dirty="0">
                <a:solidFill>
                  <a:srgbClr val="59595F"/>
                </a:solidFill>
              </a:rPr>
            </a:br>
            <a:r>
              <a:rPr lang="en-IE" dirty="0">
                <a:solidFill>
                  <a:srgbClr val="59595F"/>
                </a:solidFill>
              </a:rPr>
              <a:t> </a:t>
            </a:r>
            <a:br>
              <a:rPr lang="en-IE" dirty="0">
                <a:solidFill>
                  <a:srgbClr val="59595F"/>
                </a:solidFill>
              </a:rPr>
            </a:br>
            <a:r>
              <a:rPr lang="en-IE" dirty="0">
                <a:solidFill>
                  <a:srgbClr val="59595F"/>
                </a:solidFill>
              </a:rPr>
              <a:t>Learn more: #</a:t>
            </a:r>
            <a:r>
              <a:rPr lang="en-IE" dirty="0" err="1">
                <a:solidFill>
                  <a:srgbClr val="59595F"/>
                </a:solidFill>
              </a:rPr>
              <a:t>COVIDVaccines</a:t>
            </a:r>
            <a:r>
              <a:rPr lang="en-IE" dirty="0">
                <a:solidFill>
                  <a:srgbClr val="59595F"/>
                </a:solidFill>
              </a:rPr>
              <a:t> #</a:t>
            </a:r>
            <a:r>
              <a:rPr lang="en-IE" dirty="0" err="1">
                <a:solidFill>
                  <a:srgbClr val="59595F"/>
                </a:solidFill>
              </a:rPr>
              <a:t>ForUsAll</a:t>
            </a:r>
            <a:endParaRPr lang="en-IE" dirty="0">
              <a:solidFill>
                <a:srgbClr val="59595F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237506" y="2885705"/>
            <a:ext cx="380011" cy="130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Right Arrow 13"/>
          <p:cNvSpPr/>
          <p:nvPr/>
        </p:nvSpPr>
        <p:spPr>
          <a:xfrm>
            <a:off x="223651" y="3133108"/>
            <a:ext cx="380011" cy="130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804" y="213352"/>
            <a:ext cx="644725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COVID-19 Vaccine Information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804" y="1059282"/>
            <a:ext cx="5612559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Clear information helps us all to make an informed decision about the vaccine.</a:t>
            </a:r>
          </a:p>
          <a:p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find factual, updated information about COVID-19 Vaccine on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www.hse.ie/covid19vaccine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phone our team in HSELive on </a:t>
            </a:r>
          </a:p>
          <a:p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1800 700 700.</a:t>
            </a:r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email HSElive at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hselive@hse.ie</a:t>
            </a:r>
            <a:b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Remote sign language interpretation can be arranged by appointment.</a:t>
            </a:r>
          </a:p>
          <a:p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our official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social media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channels for up to date news, videos, links and walk-in clinic details.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4804" y="6722371"/>
            <a:ext cx="5462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dirty="0"/>
          </a:p>
        </p:txBody>
      </p:sp>
      <p:sp>
        <p:nvSpPr>
          <p:cNvPr id="3" name="TextBox 2"/>
          <p:cNvSpPr txBox="1"/>
          <p:nvPr/>
        </p:nvSpPr>
        <p:spPr>
          <a:xfrm>
            <a:off x="214804" y="5799041"/>
            <a:ext cx="58483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Downloadable information materials on the vaccines are available on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www.hse.ie/covid19vaccinematerials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Vaccine information is available on this website in:</a:t>
            </a:r>
          </a:p>
          <a:p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24 languages, in both video and in information booklets.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Easy-Read format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Irish Sign Language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Audio, large print and braille</a:t>
            </a:r>
          </a:p>
          <a:p>
            <a:endParaRPr lang="en-IE" dirty="0"/>
          </a:p>
        </p:txBody>
      </p:sp>
      <p:pic>
        <p:nvPicPr>
          <p:cNvPr id="8" name="Picture 8" descr="A picture containing text, businesscard, screenshot&#10;&#10;Description automatically generated">
            <a:extLst>
              <a:ext uri="{FF2B5EF4-FFF2-40B4-BE49-F238E27FC236}">
                <a16:creationId xmlns:a16="http://schemas.microsoft.com/office/drawing/2014/main" id="{594F9F5D-E985-4F9E-9D15-EB2ED03278D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4574" y="7552226"/>
            <a:ext cx="1696838" cy="169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771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7129</TotalTime>
  <Words>521</Words>
  <Application>Microsoft Office PowerPoint</Application>
  <PresentationFormat>A4 Paper (210x297 mm)</PresentationFormat>
  <Paragraphs>55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Fidelma Browne</dc:creator>
  <cp:lastModifiedBy>Gerard Reynolds</cp:lastModifiedBy>
  <cp:revision>910</cp:revision>
  <dcterms:created xsi:type="dcterms:W3CDTF">2020-03-21T11:46:06Z</dcterms:created>
  <dcterms:modified xsi:type="dcterms:W3CDTF">2021-10-15T11:25:10Z</dcterms:modified>
</cp:coreProperties>
</file>